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9" r:id="rId6"/>
    <p:sldId id="270" r:id="rId7"/>
    <p:sldId id="272" r:id="rId8"/>
    <p:sldId id="273" r:id="rId9"/>
    <p:sldId id="274" r:id="rId10"/>
    <p:sldId id="276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106C-941D-49CE-9F89-D837CF8A5E3A}" type="datetimeFigureOut">
              <a:rPr lang="en-US" smtClean="0"/>
              <a:pPr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CF392-A289-4DEA-806D-A605E785E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USLOVI RAZVOJA FOTONAPONSKE ELEKTRANE ZA NAPAJ</a:t>
            </a:r>
            <a:r>
              <a:rPr lang="sr-Latn-RS" dirty="0" smtClean="0"/>
              <a:t>A</a:t>
            </a:r>
            <a:r>
              <a:rPr lang="en-US" dirty="0" smtClean="0"/>
              <a:t>NJE KOMBINATA ALUMINIJUMA U PODGORICI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PRODAJA E.E NA TRŽIŠTU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371600"/>
            <a:ext cx="8229600" cy="40564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541020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PRIHODI OD PRODAJE E.E NA TRŽIŠTU POKRIVAJU 12,38 % NA GODIŠNJEM NIVOU </a:t>
            </a:r>
            <a:r>
              <a:rPr lang="en-US" dirty="0" smtClean="0"/>
              <a:t>TRO</a:t>
            </a:r>
            <a:r>
              <a:rPr lang="sr-Latn-RS" dirty="0" smtClean="0"/>
              <a:t>ŠKOVA ZA ELEKTRIČNU ENERGIJU U TOKU VIŠE TARIFE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 </a:t>
            </a:r>
            <a:r>
              <a:rPr lang="en-US" dirty="0" err="1" smtClean="0"/>
              <a:t>radu</a:t>
            </a:r>
            <a:r>
              <a:rPr lang="en-US" dirty="0" smtClean="0"/>
              <a:t> je data </a:t>
            </a:r>
            <a:r>
              <a:rPr lang="en-US" dirty="0" err="1" smtClean="0"/>
              <a:t>analiza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, a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autore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analizirali</a:t>
            </a:r>
            <a:r>
              <a:rPr lang="en-US" dirty="0" smtClean="0"/>
              <a:t> </a:t>
            </a:r>
            <a:r>
              <a:rPr lang="en-US" dirty="0" err="1" smtClean="0"/>
              <a:t>mogucnosti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FN </a:t>
            </a:r>
            <a:r>
              <a:rPr lang="en-US" dirty="0" err="1" smtClean="0"/>
              <a:t>elektrana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snage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u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 smtClean="0"/>
              <a:t>proizvodnom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shodno</a:t>
            </a:r>
            <a:r>
              <a:rPr lang="en-US" dirty="0" smtClean="0"/>
              <a:t> </a:t>
            </a:r>
            <a:r>
              <a:rPr lang="en-US" dirty="0" err="1" smtClean="0"/>
              <a:t>dnevnom</a:t>
            </a:r>
            <a:r>
              <a:rPr lang="en-US" dirty="0" smtClean="0"/>
              <a:t> </a:t>
            </a:r>
            <a:r>
              <a:rPr lang="en-US" dirty="0" err="1" smtClean="0"/>
              <a:t>dijagramu</a:t>
            </a:r>
            <a:r>
              <a:rPr lang="en-US" dirty="0" smtClean="0"/>
              <a:t>?</a:t>
            </a:r>
          </a:p>
          <a:p>
            <a:r>
              <a:rPr lang="en-US" dirty="0" smtClean="0"/>
              <a:t>  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je u </a:t>
            </a:r>
            <a:r>
              <a:rPr lang="en-US" dirty="0" err="1" smtClean="0"/>
              <a:t>ekonomskoj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r>
              <a:rPr lang="en-US" dirty="0" smtClean="0"/>
              <a:t> </a:t>
            </a:r>
            <a:r>
              <a:rPr lang="en-US" dirty="0" err="1" smtClean="0"/>
              <a:t>uzeto</a:t>
            </a:r>
            <a:r>
              <a:rPr lang="en-US" dirty="0" smtClean="0"/>
              <a:t> u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izlazne</a:t>
            </a:r>
            <a:r>
              <a:rPr lang="en-US" dirty="0" smtClean="0"/>
              <a:t> </a:t>
            </a:r>
            <a:r>
              <a:rPr lang="en-US" dirty="0" err="1" smtClean="0"/>
              <a:t>snage</a:t>
            </a:r>
            <a:r>
              <a:rPr lang="en-US" dirty="0" smtClean="0"/>
              <a:t> </a:t>
            </a:r>
            <a:r>
              <a:rPr lang="en-US" dirty="0" err="1" smtClean="0"/>
              <a:t>panela</a:t>
            </a:r>
            <a:r>
              <a:rPr lang="en-US" dirty="0" smtClean="0"/>
              <a:t> u </a:t>
            </a:r>
            <a:r>
              <a:rPr lang="en-US" dirty="0" err="1" smtClean="0"/>
              <a:t>dužem</a:t>
            </a:r>
            <a:r>
              <a:rPr lang="en-US" dirty="0" smtClean="0"/>
              <a:t> </a:t>
            </a:r>
            <a:r>
              <a:rPr lang="en-US" dirty="0" err="1" smtClean="0"/>
              <a:t>vremenskom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to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mjeri</a:t>
            </a:r>
            <a:r>
              <a:rPr lang="en-US" dirty="0" smtClean="0"/>
              <a:t> </a:t>
            </a:r>
            <a:r>
              <a:rPr lang="en-US" dirty="0" err="1" smtClean="0"/>
              <a:t>utice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paramtere</a:t>
            </a:r>
            <a:r>
              <a:rPr lang="en-US" dirty="0" smtClean="0"/>
              <a:t> </a:t>
            </a:r>
            <a:r>
              <a:rPr lang="en-US" dirty="0" err="1" smtClean="0"/>
              <a:t>investicije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PREDMET RADA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ANALIZA </a:t>
            </a:r>
            <a:r>
              <a:rPr lang="en-US" dirty="0" smtClean="0"/>
              <a:t>OBEZBJE</a:t>
            </a:r>
            <a:r>
              <a:rPr lang="sr-Latn-RS" dirty="0" smtClean="0"/>
              <a:t>ĐIVANJA DIJELA ELEKTRIČNE ENERGIJE NA EKONOMSKI I EKOLOŠKI PRIHVATLJIV NAČIN</a:t>
            </a:r>
          </a:p>
          <a:p>
            <a:r>
              <a:rPr lang="en-US" dirty="0" smtClean="0"/>
              <a:t>20-23</a:t>
            </a:r>
            <a:r>
              <a:rPr lang="en-US" dirty="0" smtClean="0"/>
              <a:t>% U</a:t>
            </a:r>
            <a:r>
              <a:rPr lang="sr-Latn-RS" dirty="0" smtClean="0"/>
              <a:t>DIO U POTROŠAKOM KONZUMU EPCG.  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A GODIŠNJEM NIVOU 868 GWh</a:t>
            </a:r>
            <a:r>
              <a:rPr lang="sr-Latn-RS" dirty="0" smtClean="0"/>
              <a:t>.</a:t>
            </a:r>
            <a:endParaRPr lang="en-US" dirty="0" smtClean="0"/>
          </a:p>
          <a:p>
            <a:r>
              <a:rPr lang="en-US" dirty="0" err="1" smtClean="0"/>
              <a:t>Aktivna</a:t>
            </a:r>
            <a:r>
              <a:rPr lang="en-US" dirty="0" smtClean="0"/>
              <a:t> </a:t>
            </a:r>
            <a:r>
              <a:rPr lang="en-US" dirty="0" err="1" smtClean="0"/>
              <a:t>snaga</a:t>
            </a:r>
            <a:r>
              <a:rPr lang="en-US" dirty="0" smtClean="0"/>
              <a:t> 85 MW</a:t>
            </a:r>
          </a:p>
          <a:p>
            <a:r>
              <a:rPr lang="sr-Latn-RS" dirty="0" smtClean="0"/>
              <a:t>POTREBA ZA REŠAVANJEM PROBLEMA NA EKONOMSKI I EKOLOŠKI PRIHVATLJIV NAČIN  </a:t>
            </a:r>
          </a:p>
          <a:p>
            <a:r>
              <a:rPr lang="sr-Latn-RS" dirty="0" smtClean="0"/>
              <a:t>MOGUĆNOST REŠENJA SA OBNOVLJIVIM IZVOROM ENERGIJE</a:t>
            </a:r>
            <a:endParaRPr lang="en-US" dirty="0" smtClean="0"/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IDEJNO REŠENJE -</a:t>
            </a:r>
            <a:r>
              <a:rPr lang="en-US" dirty="0" smtClean="0"/>
              <a:t>&gt; FN ELEKTRANA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dirty="0" smtClean="0"/>
              <a:t>DOVOLJNA KOLI</a:t>
            </a:r>
            <a:r>
              <a:rPr lang="sr-Latn-RS" dirty="0" smtClean="0"/>
              <a:t>ČINA SUNČEVE ENERGIJE</a:t>
            </a:r>
          </a:p>
          <a:p>
            <a:r>
              <a:rPr lang="sr-Latn-RS" dirty="0" smtClean="0"/>
              <a:t>DOVOLJNO PROSTORA</a:t>
            </a:r>
          </a:p>
          <a:p>
            <a:r>
              <a:rPr lang="sr-Latn-RS" dirty="0" smtClean="0"/>
              <a:t>FEED IN TARIFF  (PV SISTEMI U CG 150E/MWh)</a:t>
            </a:r>
          </a:p>
          <a:p>
            <a:r>
              <a:rPr lang="sr-Latn-RS" dirty="0" smtClean="0"/>
              <a:t>EKOLOGIJA</a:t>
            </a:r>
            <a:endParaRPr lang="en-US" dirty="0" smtClean="0"/>
          </a:p>
          <a:p>
            <a:r>
              <a:rPr lang="en-US" dirty="0" err="1" smtClean="0"/>
              <a:t>EKONOMIJA</a:t>
            </a:r>
            <a:endParaRPr lang="sr-Latn-RS" dirty="0" smtClean="0"/>
          </a:p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52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OSNOVNI PREDUSLOVI ZA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GRADNJU I EKSPOLOATACIJU FN ELEKTRANE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PRORAČUN SOLARNOG POTENCIJALA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73363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ODREĐIVANJE OPTIMALNIH NAGIBNIH I AZIMUTNIH UGLOVA </a:t>
            </a:r>
          </a:p>
          <a:p>
            <a:r>
              <a:rPr lang="sr-Latn-RS" dirty="0" smtClean="0"/>
              <a:t>UTICAJ TEMPERATURE</a:t>
            </a:r>
          </a:p>
          <a:p>
            <a:r>
              <a:rPr lang="sr-Latn-RS" dirty="0" smtClean="0"/>
              <a:t>UTICAJ SJENKE OKOLNIH OBJEKATA</a:t>
            </a:r>
          </a:p>
          <a:p>
            <a:r>
              <a:rPr lang="sr-Latn-RS" dirty="0" smtClean="0"/>
              <a:t>SAMOZASJENČENJE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905000" y="12954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16764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PRORAČUN NA OSNOVU EKSTATERESTIČKE IRADIJACIJE (CLEAR-DAY MODEL)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943600" y="12954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8200" y="16764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PRORAČUN NA OSNOVU MJERENJA NA MIKROLOKACIJI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K-KA FN ELEKTRANE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</a:t>
            </a:r>
            <a:r>
              <a:rPr lang="sr-Latn-RS" dirty="0" smtClean="0"/>
              <a:t>NSTALISANA SNAGA</a:t>
            </a:r>
            <a:r>
              <a:rPr lang="en-US" dirty="0" smtClean="0"/>
              <a:t> :</a:t>
            </a:r>
            <a:r>
              <a:rPr lang="sr-Latn-RS" dirty="0" smtClean="0"/>
              <a:t> 35MWp</a:t>
            </a:r>
            <a:endParaRPr lang="en-US" dirty="0" smtClean="0"/>
          </a:p>
          <a:p>
            <a:r>
              <a:rPr lang="en-US" dirty="0" smtClean="0"/>
              <a:t>SOLARNI PANEL : 300 </a:t>
            </a:r>
            <a:r>
              <a:rPr lang="en-US" dirty="0" err="1" smtClean="0"/>
              <a:t>Wp</a:t>
            </a:r>
            <a:r>
              <a:rPr lang="en-US" dirty="0" smtClean="0"/>
              <a:t> -&gt; 116996 </a:t>
            </a:r>
            <a:r>
              <a:rPr lang="en-US" dirty="0" err="1" smtClean="0"/>
              <a:t>panela</a:t>
            </a:r>
            <a:endParaRPr lang="sr-Latn-RS" dirty="0" smtClean="0"/>
          </a:p>
          <a:p>
            <a:r>
              <a:rPr lang="sr-Latn-RS" dirty="0" smtClean="0"/>
              <a:t>POVRŠINA</a:t>
            </a:r>
            <a:r>
              <a:rPr lang="en-US" dirty="0" smtClean="0"/>
              <a:t>:</a:t>
            </a:r>
            <a:r>
              <a:rPr lang="sr-Latn-RS" dirty="0" smtClean="0"/>
              <a:t> </a:t>
            </a:r>
            <a:r>
              <a:rPr lang="en-US" dirty="0" smtClean="0"/>
              <a:t>7</a:t>
            </a:r>
            <a:r>
              <a:rPr lang="sr-Latn-RS" dirty="0" smtClean="0"/>
              <a:t>0 </a:t>
            </a:r>
            <a:r>
              <a:rPr lang="en-US" dirty="0" smtClean="0"/>
              <a:t>ha</a:t>
            </a:r>
            <a:endParaRPr lang="sr-Latn-RS" dirty="0" smtClean="0"/>
          </a:p>
          <a:p>
            <a:r>
              <a:rPr lang="en-US" dirty="0" smtClean="0"/>
              <a:t>N</a:t>
            </a:r>
            <a:r>
              <a:rPr lang="sr-Latn-RS" dirty="0" smtClean="0"/>
              <a:t>AGIBNI UGAO :</a:t>
            </a:r>
            <a:r>
              <a:rPr lang="en-US" dirty="0" smtClean="0"/>
              <a:t> 35</a:t>
            </a:r>
            <a:r>
              <a:rPr lang="sr-Latn-RS" dirty="0" smtClean="0"/>
              <a:t>      AZIMUTNI UGAO :</a:t>
            </a:r>
            <a:r>
              <a:rPr lang="en-US" dirty="0" smtClean="0"/>
              <a:t> -1</a:t>
            </a:r>
            <a:endParaRPr lang="sr-Latn-RS" dirty="0" smtClean="0"/>
          </a:p>
          <a:p>
            <a:r>
              <a:rPr lang="sr-Latn-RS" dirty="0" smtClean="0"/>
              <a:t>PRIKLJUČENJE NA 110 KV NIVOU</a:t>
            </a:r>
          </a:p>
          <a:p>
            <a:r>
              <a:rPr lang="sr-Latn-RS" dirty="0" smtClean="0"/>
              <a:t>22 INVERTORA, NOMINALNE SNAGE</a:t>
            </a:r>
            <a:r>
              <a:rPr lang="en-US" dirty="0" smtClean="0"/>
              <a:t> 1.6 MW</a:t>
            </a:r>
          </a:p>
          <a:p>
            <a:r>
              <a:rPr lang="en-US" dirty="0" smtClean="0"/>
              <a:t>SREDNJA DNEVNA INSOLACIJA 5.0384 </a:t>
            </a:r>
            <a:r>
              <a:rPr lang="sr-Latn-RS" dirty="0" smtClean="0"/>
              <a:t>kW</a:t>
            </a:r>
            <a:r>
              <a:rPr lang="en-US" dirty="0" smtClean="0"/>
              <a:t>h/m2</a:t>
            </a:r>
          </a:p>
          <a:p>
            <a:r>
              <a:rPr lang="en-US" dirty="0" smtClean="0"/>
              <a:t>GODI</a:t>
            </a:r>
            <a:r>
              <a:rPr lang="sr-Latn-RS" dirty="0" smtClean="0"/>
              <a:t>ŠNJA INSOLACIJA 1838</a:t>
            </a:r>
            <a:r>
              <a:rPr lang="en-US" dirty="0" smtClean="0"/>
              <a:t>.</a:t>
            </a:r>
            <a:r>
              <a:rPr lang="sr-Latn-RS" dirty="0" smtClean="0"/>
              <a:t>9 kW</a:t>
            </a:r>
            <a:r>
              <a:rPr lang="en-US" dirty="0" smtClean="0"/>
              <a:t>h</a:t>
            </a:r>
            <a:r>
              <a:rPr lang="sr-Latn-RS" dirty="0" smtClean="0"/>
              <a:t>/m2</a:t>
            </a:r>
          </a:p>
          <a:p>
            <a:r>
              <a:rPr lang="sr-Latn-RS" dirty="0" smtClean="0"/>
              <a:t>GODIŠNJA PROIZVODNJA 48300 MWh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1596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PROCJENA PROIZVODNJE FN ELEKTRANE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2549" t="35356" r="23496" b="24237"/>
          <a:stretch>
            <a:fillRect/>
          </a:stretch>
        </p:blipFill>
        <p:spPr bwMode="auto">
          <a:xfrm>
            <a:off x="1828800" y="1219200"/>
            <a:ext cx="52482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352800"/>
            <a:ext cx="7239000" cy="3206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EKONOMIJA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dirty="0" smtClean="0"/>
              <a:t>Procijenjena proizvodnja = 48300 MWh/god</a:t>
            </a:r>
            <a:endParaRPr lang="en-US" dirty="0" smtClean="0"/>
          </a:p>
          <a:p>
            <a:pPr lvl="0"/>
            <a:r>
              <a:rPr lang="sr-Latn-CS" dirty="0" smtClean="0"/>
              <a:t>Procijenjeni investicioni troškovi = 35.000.000 €</a:t>
            </a:r>
            <a:endParaRPr lang="en-US" dirty="0" smtClean="0"/>
          </a:p>
          <a:p>
            <a:pPr lvl="0"/>
            <a:r>
              <a:rPr lang="sr-Latn-CS" dirty="0" smtClean="0"/>
              <a:t>Procijenjeni operativni troškovi = 13.2 Euro/MWh</a:t>
            </a:r>
            <a:endParaRPr lang="en-US" dirty="0" smtClean="0"/>
          </a:p>
          <a:p>
            <a:pPr lvl="0"/>
            <a:r>
              <a:rPr lang="sr-Latn-CS" dirty="0" smtClean="0"/>
              <a:t>Period eksploatacije = 25 god.</a:t>
            </a:r>
            <a:endParaRPr lang="en-US" dirty="0" smtClean="0"/>
          </a:p>
          <a:p>
            <a:pPr lvl="0"/>
            <a:r>
              <a:rPr lang="sr-Latn-CS" dirty="0" smtClean="0"/>
              <a:t>Raspoloživost fotonaponske elektrane =95%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OTKUP </a:t>
            </a:r>
            <a:r>
              <a:rPr lang="en-US" dirty="0" err="1" smtClean="0"/>
              <a:t>E.E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55626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Feed-In </a:t>
            </a:r>
            <a:r>
              <a:rPr lang="sr-Cyrl-RS" sz="2400" dirty="0" smtClean="0"/>
              <a:t>:</a:t>
            </a:r>
            <a:r>
              <a:rPr lang="en-US" sz="2400" dirty="0" smtClean="0"/>
              <a:t>     </a:t>
            </a:r>
            <a:r>
              <a:rPr lang="sr-Latn-RS" sz="2400" dirty="0" smtClean="0"/>
              <a:t>IRR=1</a:t>
            </a:r>
            <a:r>
              <a:rPr lang="sr-Cyrl-RS" sz="2400" dirty="0" smtClean="0"/>
              <a:t>8</a:t>
            </a:r>
            <a:r>
              <a:rPr lang="sr-Latn-RS" sz="2400" dirty="0" smtClean="0"/>
              <a:t> %</a:t>
            </a:r>
            <a:endParaRPr lang="sr-Cyrl-RS" sz="2400" dirty="0" smtClean="0"/>
          </a:p>
          <a:p>
            <a:pPr algn="ctr"/>
            <a:r>
              <a:rPr lang="en-US" sz="2400" dirty="0" err="1" smtClean="0"/>
              <a:t>Tr</a:t>
            </a:r>
            <a:r>
              <a:rPr lang="sr-Latn-RS" sz="2400" dirty="0" smtClean="0"/>
              <a:t>žište</a:t>
            </a:r>
            <a:r>
              <a:rPr lang="sr-Latn-RS" sz="2400" dirty="0" smtClean="0"/>
              <a:t>: </a:t>
            </a:r>
            <a:r>
              <a:rPr lang="sr-Latn-RS" sz="2400" dirty="0" smtClean="0"/>
              <a:t>      IRR=5 </a:t>
            </a:r>
            <a:r>
              <a:rPr lang="sr-Latn-RS" sz="2400" dirty="0" smtClean="0"/>
              <a:t>% 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64" y="914400"/>
            <a:ext cx="8823636" cy="4284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OTKUP PREMA FEDD IN TARIFF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8229600" cy="395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" y="5181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PRIHODI OD OTKUPA E.E PREMA FEED IN TARIF POKRIVAJU 30.78 % NA GODIŠNJEM NIVOU</a:t>
            </a:r>
            <a:r>
              <a:rPr lang="en-US" dirty="0" smtClean="0"/>
              <a:t> TRO</a:t>
            </a:r>
            <a:r>
              <a:rPr lang="sr-Latn-RS" dirty="0" smtClean="0"/>
              <a:t>ŠKOVA ZA ELEKTRIČNU ENERGIJU U TOKU VIŠE TARIFE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324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USLOVI RAZVOJA FOTONAPONSKE ELEKTRANE ZA NAPAJANJE KOMBINATA ALUMINIJUMA U PODGORICI</vt:lpstr>
      <vt:lpstr>PREDMET RADA </vt:lpstr>
      <vt:lpstr>IDEJNO REŠENJE -&gt; FN ELEKTRANA</vt:lpstr>
      <vt:lpstr>PRORAČUN SOLARNOG POTENCIJALA</vt:lpstr>
      <vt:lpstr>K-KA FN ELEKTRANE </vt:lpstr>
      <vt:lpstr>PROCJENA PROIZVODNJE FN ELEKTRANE</vt:lpstr>
      <vt:lpstr>EKONOMIJA</vt:lpstr>
      <vt:lpstr>OTKUP E.E </vt:lpstr>
      <vt:lpstr>OTKUP PREMA FEDD IN TARIFF</vt:lpstr>
      <vt:lpstr>PRODAJA E.E NA TRŽIŠTU </vt:lpstr>
      <vt:lpstr>Pitanja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USLOVI RAZVOJA FOTONAPONSKE ELEKTRANE ZA NAPAJNJE KOMBINATA ALUMINIJUMA</dc:title>
  <dc:creator>PC</dc:creator>
  <cp:lastModifiedBy>PC</cp:lastModifiedBy>
  <cp:revision>36</cp:revision>
  <dcterms:created xsi:type="dcterms:W3CDTF">2014-03-02T17:05:18Z</dcterms:created>
  <dcterms:modified xsi:type="dcterms:W3CDTF">2015-05-11T10:58:14Z</dcterms:modified>
</cp:coreProperties>
</file>